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4"/>
  </p:notesMasterIdLst>
  <p:sldIdLst>
    <p:sldId id="266" r:id="rId5"/>
    <p:sldId id="275" r:id="rId6"/>
    <p:sldId id="257" r:id="rId7"/>
    <p:sldId id="273" r:id="rId8"/>
    <p:sldId id="274" r:id="rId9"/>
    <p:sldId id="277" r:id="rId10"/>
    <p:sldId id="267" r:id="rId11"/>
    <p:sldId id="268" r:id="rId12"/>
    <p:sldId id="269" r:id="rId13"/>
    <p:sldId id="270" r:id="rId14"/>
    <p:sldId id="271" r:id="rId15"/>
    <p:sldId id="272" r:id="rId16"/>
    <p:sldId id="278" r:id="rId17"/>
    <p:sldId id="279" r:id="rId18"/>
    <p:sldId id="280" r:id="rId19"/>
    <p:sldId id="281" r:id="rId20"/>
    <p:sldId id="282" r:id="rId21"/>
    <p:sldId id="283" r:id="rId22"/>
    <p:sldId id="28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8562" autoAdjust="0"/>
  </p:normalViewPr>
  <p:slideViewPr>
    <p:cSldViewPr snapToGrid="0">
      <p:cViewPr varScale="1">
        <p:scale>
          <a:sx n="65" d="100"/>
          <a:sy n="65" d="100"/>
        </p:scale>
        <p:origin x="135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ECECF1"/>
                </a:solidFill>
                <a:effectLst/>
                <a:latin typeface="Söhne"/>
              </a:rPr>
              <a:t>Temperature Scaling:</a:t>
            </a:r>
            <a:endParaRPr lang="en-US" b="0" i="0" dirty="0">
              <a:solidFill>
                <a:srgbClr val="ECECF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The logarithmic transformation (np.log(prediction) / temperature) scales the probabilities. Higher temperatures make the distribution flatter, allowing for more diverse predictions. Lower temperatures make the distribution sharper, leading to more focused predictions.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77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SG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RNN: 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Next word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Wilfred Djumin 	 	DAAA/FT/2B/05	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5A591-62F9-F125-CBD0-A66CA9424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Tokenization &amp; Input Output Pairs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2C343-E512-0D00-F4B3-0A12C01E45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03649" y="1819469"/>
            <a:ext cx="9769540" cy="4047931"/>
          </a:xfrm>
        </p:spPr>
        <p:txBody>
          <a:bodyPr/>
          <a:lstStyle/>
          <a:p>
            <a:r>
              <a:rPr lang="en-SG" dirty="0"/>
              <a:t>For our case, we would try retaining punctuations like apostrophes, semicolons, and commas as they play a part in sentence sequence and coherence </a:t>
            </a:r>
          </a:p>
          <a:p>
            <a:r>
              <a:rPr lang="en-SG" dirty="0"/>
              <a:t>To generate more Input Output pairs, we can make use of a loop, iterating through till the max sequence length of our data (35), and </a:t>
            </a:r>
            <a:r>
              <a:rPr lang="en-US" dirty="0"/>
              <a:t>will consider every possible combination of lists ranging from 2 to 35 words which helps us get more data</a:t>
            </a:r>
          </a:p>
          <a:p>
            <a:r>
              <a:rPr lang="en-SG" dirty="0"/>
              <a:t>We then pad them with the length of 35</a:t>
            </a:r>
          </a:p>
          <a:p>
            <a:r>
              <a:rPr lang="en-US" dirty="0"/>
              <a:t>We split X and y into train and validation sets with this shapes =&gt;</a:t>
            </a:r>
          </a:p>
          <a:p>
            <a:r>
              <a:rPr lang="en-US" dirty="0"/>
              <a:t>Then apply One Hot Encoding to </a:t>
            </a:r>
            <a:r>
              <a:rPr lang="en-US" dirty="0" err="1"/>
              <a:t>y_train</a:t>
            </a:r>
            <a:r>
              <a:rPr lang="en-US" dirty="0"/>
              <a:t> and </a:t>
            </a:r>
            <a:r>
              <a:rPr lang="en-US" dirty="0" err="1"/>
              <a:t>y_val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D05D1B-AD96-6F15-7D65-786A7758C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865" y="3843434"/>
            <a:ext cx="1997992" cy="72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93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18F78-027C-614C-5F12-911C6A5E1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Modelling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FD6583-097A-F122-F107-326F02BB11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79300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5A591-62F9-F125-CBD0-A66CA9424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442913"/>
            <a:ext cx="9601200" cy="1485900"/>
          </a:xfrm>
        </p:spPr>
        <p:txBody>
          <a:bodyPr/>
          <a:lstStyle/>
          <a:p>
            <a:r>
              <a:rPr lang="en-SG" dirty="0"/>
              <a:t>SimpleRNN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2C343-E512-0D00-F4B3-0A12C01E45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03649" y="1143000"/>
            <a:ext cx="10502576" cy="5360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u="sng" dirty="0"/>
              <a:t>Model Architecture</a:t>
            </a:r>
          </a:p>
          <a:p>
            <a:pPr lvl="1"/>
            <a:r>
              <a:rPr lang="en-US" sz="1800" i="0" dirty="0"/>
              <a:t>Embedding (128 )</a:t>
            </a:r>
          </a:p>
          <a:p>
            <a:pPr lvl="1"/>
            <a:r>
              <a:rPr lang="en-US" sz="1800" i="0" dirty="0"/>
              <a:t>SimpleRNN (64 )</a:t>
            </a:r>
          </a:p>
          <a:p>
            <a:pPr lvl="1"/>
            <a:r>
              <a:rPr lang="en-US" sz="1800" i="0" dirty="0"/>
              <a:t>Dropout (0.3)</a:t>
            </a:r>
          </a:p>
          <a:p>
            <a:pPr lvl="1"/>
            <a:r>
              <a:rPr lang="en-US" sz="1800" i="0" dirty="0"/>
              <a:t>Dense</a:t>
            </a:r>
          </a:p>
          <a:p>
            <a:pPr marL="0" indent="0">
              <a:buNone/>
            </a:pPr>
            <a:r>
              <a:rPr lang="en-US" b="1" dirty="0"/>
              <a:t>“Precise” prediction (0.2 Temperature):</a:t>
            </a:r>
          </a:p>
          <a:p>
            <a:pPr marL="0" indent="0">
              <a:buNone/>
            </a:pPr>
            <a:r>
              <a:rPr lang="en-US" sz="1800" dirty="0"/>
              <a:t>	“</a:t>
            </a:r>
            <a:r>
              <a:rPr lang="en-US" sz="1800" i="1" dirty="0"/>
              <a:t>radiate some positivity, for it is the heartbeat of transformation that our”</a:t>
            </a:r>
          </a:p>
          <a:p>
            <a:pPr marL="0" indent="0">
              <a:buNone/>
            </a:pPr>
            <a:r>
              <a:rPr lang="en-US" b="1" dirty="0"/>
              <a:t>“Creative” prediction (2.0 Temperature):</a:t>
            </a:r>
          </a:p>
          <a:p>
            <a:pPr marL="0" indent="0">
              <a:buNone/>
            </a:pPr>
            <a:r>
              <a:rPr lang="en-US" sz="1800" i="1" dirty="0"/>
              <a:t>	'radiate some growth; it is the canvas, your reality spread wide open’</a:t>
            </a:r>
          </a:p>
          <a:p>
            <a:pPr marL="0" indent="0">
              <a:buNone/>
            </a:pPr>
            <a:endParaRPr lang="en-US" sz="1800" i="1" dirty="0"/>
          </a:p>
          <a:p>
            <a:r>
              <a:rPr lang="en-US" sz="1800" dirty="0"/>
              <a:t>We notice that for the more “creative” sequence, it is more random put less meaningful as compared to the “precise” sequence which has a decent sentence structure</a:t>
            </a:r>
          </a:p>
          <a:p>
            <a:r>
              <a:rPr lang="en-US" sz="1800" dirty="0"/>
              <a:t>Train Accuracy of 0.75 , Validation Accuracy of 0.76</a:t>
            </a:r>
          </a:p>
          <a:p>
            <a:r>
              <a:rPr lang="en-US" sz="1800" dirty="0"/>
              <a:t>METEOR Scores of “Precise” text (0.375) was also higher than “Creative” text (0.285) which is expected since the “Creative” sequences are more random , which results in overall poorer quality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15811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5A591-62F9-F125-CBD0-A66CA9424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85788"/>
            <a:ext cx="9601200" cy="1485900"/>
          </a:xfrm>
        </p:spPr>
        <p:txBody>
          <a:bodyPr/>
          <a:lstStyle/>
          <a:p>
            <a:r>
              <a:rPr lang="en-SG" dirty="0"/>
              <a:t>Perplexity of SimpleRNN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9B9970-5563-CFDC-C965-B0312CC55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328738"/>
            <a:ext cx="5941363" cy="35082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23CA524-F1BD-B29C-069C-5D595706DCC9}"/>
              </a:ext>
            </a:extLst>
          </p:cNvPr>
          <p:cNvSpPr txBox="1"/>
          <p:nvPr/>
        </p:nvSpPr>
        <p:spPr>
          <a:xfrm>
            <a:off x="1295400" y="5159930"/>
            <a:ext cx="9882674" cy="92333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6: let your time and energy is the realization of your heart lead a day is</a:t>
            </a:r>
          </a:p>
          <a:p>
            <a:r>
              <a:rPr lang="en-US" dirty="0"/>
              <a:t>7: every person is a garden of kindness we plant its burdens be the</a:t>
            </a:r>
          </a:p>
          <a:p>
            <a:r>
              <a:rPr lang="en-US" dirty="0"/>
              <a:t>10: morning and evening would make it is the foundation of every action and decision shaping the</a:t>
            </a:r>
            <a:endParaRPr lang="en-SG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FD971C-B539-5C09-2237-F7AC34284ED6}"/>
              </a:ext>
            </a:extLst>
          </p:cNvPr>
          <p:cNvSpPr txBox="1"/>
          <p:nvPr/>
        </p:nvSpPr>
        <p:spPr>
          <a:xfrm>
            <a:off x="7324725" y="1328738"/>
            <a:ext cx="4524375" cy="2308324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 - The Model mainly struggles to continue sequences for seed text 6, 7 &amp; 10 meaning that model is less certain and less accurate in predicting the next word </a:t>
            </a:r>
          </a:p>
          <a:p>
            <a:endParaRPr lang="en-US" dirty="0"/>
          </a:p>
          <a:p>
            <a:r>
              <a:rPr lang="en-US" dirty="0"/>
              <a:t>- Average Perplexity of 55.14</a:t>
            </a:r>
          </a:p>
          <a:p>
            <a:endParaRPr lang="en-US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163741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18F78-027C-614C-5F12-911C6A5E1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Model improvements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FD6583-097A-F122-F107-326F02BB11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01739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5A591-62F9-F125-CBD0-A66CA9424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02163"/>
            <a:ext cx="9601200" cy="1485900"/>
          </a:xfrm>
        </p:spPr>
        <p:txBody>
          <a:bodyPr/>
          <a:lstStyle/>
          <a:p>
            <a:r>
              <a:rPr lang="en-SG" dirty="0"/>
              <a:t>Bi-GRU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2C343-E512-0D00-F4B3-0A12C01E45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03648" y="876300"/>
            <a:ext cx="10635927" cy="56271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i="1" dirty="0"/>
              <a:t>allows model to capture both past and future input sequences , </a:t>
            </a:r>
            <a:r>
              <a:rPr lang="en-US" sz="1600" i="1" dirty="0" err="1"/>
              <a:t>wherelse</a:t>
            </a:r>
            <a:r>
              <a:rPr lang="en-US" sz="1600" i="1" dirty="0"/>
              <a:t> regular GRU only has access to past input sequences</a:t>
            </a:r>
          </a:p>
          <a:p>
            <a:pPr marL="0" indent="0">
              <a:buNone/>
            </a:pPr>
            <a:r>
              <a:rPr lang="en-US" dirty="0"/>
              <a:t>We would be using </a:t>
            </a:r>
            <a:r>
              <a:rPr lang="en-US" b="1" dirty="0"/>
              <a:t>KerasTuner</a:t>
            </a:r>
            <a:r>
              <a:rPr lang="en-US" dirty="0"/>
              <a:t> &amp; </a:t>
            </a:r>
            <a:r>
              <a:rPr lang="en-US" b="1" dirty="0"/>
              <a:t>GridSearch</a:t>
            </a:r>
            <a:r>
              <a:rPr lang="en-US" dirty="0"/>
              <a:t> to tune:</a:t>
            </a:r>
          </a:p>
          <a:p>
            <a:pPr lvl="1"/>
            <a:r>
              <a:rPr lang="en-US" sz="1800" i="0" dirty="0"/>
              <a:t>Learning Rate			</a:t>
            </a:r>
          </a:p>
          <a:p>
            <a:pPr lvl="1"/>
            <a:r>
              <a:rPr lang="en-US" sz="1800" i="0" dirty="0"/>
              <a:t>Dropout rate</a:t>
            </a:r>
          </a:p>
          <a:p>
            <a:pPr lvl="1"/>
            <a:r>
              <a:rPr lang="en-US" sz="1800" i="0" dirty="0"/>
              <a:t>No. of Layers</a:t>
            </a:r>
          </a:p>
          <a:p>
            <a:pPr lvl="1"/>
            <a:r>
              <a:rPr lang="en-US" sz="1800" i="0" dirty="0"/>
              <a:t>Nodes</a:t>
            </a:r>
          </a:p>
          <a:p>
            <a:pPr marL="0" indent="0">
              <a:buNone/>
            </a:pPr>
            <a:r>
              <a:rPr lang="en-US" b="1" dirty="0"/>
              <a:t>“Precise” prediction (0.2 Temperature):</a:t>
            </a:r>
          </a:p>
          <a:p>
            <a:pPr marL="0" indent="0">
              <a:buNone/>
            </a:pPr>
            <a:r>
              <a:rPr lang="en-US" sz="1800" dirty="0"/>
              <a:t>	“</a:t>
            </a:r>
            <a:r>
              <a:rPr lang="en-US" sz="1800" i="1" dirty="0"/>
              <a:t>radiate some confidence, and let it be the foundation of your greatness”</a:t>
            </a:r>
          </a:p>
          <a:p>
            <a:pPr marL="0" indent="0">
              <a:buNone/>
            </a:pPr>
            <a:r>
              <a:rPr lang="en-US" b="1" dirty="0"/>
              <a:t>“Creative” prediction (1.5 Temperature):</a:t>
            </a:r>
          </a:p>
          <a:p>
            <a:pPr marL="0" indent="0">
              <a:buNone/>
            </a:pPr>
            <a:r>
              <a:rPr lang="en-US" sz="1800" i="1" dirty="0"/>
              <a:t>	'radiate some confidence, and let it be the armor that shields your’</a:t>
            </a:r>
          </a:p>
          <a:p>
            <a:r>
              <a:rPr lang="en-US" sz="1800" dirty="0"/>
              <a:t>We do notice that the generated sequences are more coherent and well structured, as compared to the ones that SimpleRNN generated</a:t>
            </a:r>
          </a:p>
          <a:p>
            <a:r>
              <a:rPr lang="en-US" sz="1800" dirty="0"/>
              <a:t>Train accuracy of 0.78 , Validation accuracy of 0.77 , improved a little vs SimpleRNN</a:t>
            </a:r>
          </a:p>
          <a:p>
            <a:r>
              <a:rPr lang="en-US" sz="1800" dirty="0"/>
              <a:t>METEOR Scores of “Precise” text (0.38) was also higher than “Creative” text (0.36) which is expected since the “Creative” sequences are more random , which results in overall poorer quality</a:t>
            </a:r>
          </a:p>
          <a:p>
            <a:r>
              <a:rPr lang="en-US" sz="1800" dirty="0"/>
              <a:t>“Precise” text also was more readable, having a higher FLESCH score of 66 (compared to 60)</a:t>
            </a:r>
          </a:p>
        </p:txBody>
      </p:sp>
    </p:spTree>
    <p:extLst>
      <p:ext uri="{BB962C8B-B14F-4D97-AF65-F5344CB8AC3E}">
        <p14:creationId xmlns:p14="http://schemas.microsoft.com/office/powerpoint/2010/main" val="2875038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5A591-62F9-F125-CBD0-A66CA9424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85788"/>
            <a:ext cx="9601200" cy="1485900"/>
          </a:xfrm>
        </p:spPr>
        <p:txBody>
          <a:bodyPr/>
          <a:lstStyle/>
          <a:p>
            <a:r>
              <a:rPr lang="en-SG" dirty="0"/>
              <a:t>Perplexity of Bi-GRU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3CA524-F1BD-B29C-069C-5D595706DCC9}"/>
              </a:ext>
            </a:extLst>
          </p:cNvPr>
          <p:cNvSpPr txBox="1"/>
          <p:nvPr/>
        </p:nvSpPr>
        <p:spPr>
          <a:xfrm>
            <a:off x="1295400" y="5159930"/>
            <a:ext cx="9882674" cy="369332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6: let your time and energy ripples out, creating abundance around you leave behind a precious</a:t>
            </a:r>
            <a:endParaRPr lang="en-SG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FD971C-B539-5C09-2237-F7AC34284ED6}"/>
              </a:ext>
            </a:extLst>
          </p:cNvPr>
          <p:cNvSpPr txBox="1"/>
          <p:nvPr/>
        </p:nvSpPr>
        <p:spPr>
          <a:xfrm>
            <a:off x="7572374" y="1328738"/>
            <a:ext cx="4276726" cy="2585323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 - Like SimpleRNN, Bi-GRU Model mainly struggles to continue sequences for seed text 6 , as the perplexity was the highest, which is common as seen in SimpleRNN</a:t>
            </a:r>
          </a:p>
          <a:p>
            <a:endParaRPr lang="en-US" dirty="0"/>
          </a:p>
          <a:p>
            <a:r>
              <a:rPr lang="en-US" dirty="0"/>
              <a:t>- Average Perplexity of 16.50 is lower than that of the SimpleRNN (55.14) , indicating a </a:t>
            </a:r>
          </a:p>
          <a:p>
            <a:endParaRPr lang="en-S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ACE47A-5B1B-4ACD-0F2B-157954F71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854" y="1241586"/>
            <a:ext cx="6108880" cy="354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402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3F21A-C7C4-AEBD-E32B-F34FBAACC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AB0728-6EFE-AAAC-5F46-924B01DFAA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48950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08FE1-237F-99E2-674D-5D1939050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CE83F-C738-50E6-8B4D-44926D5E1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4276725"/>
          </a:xfrm>
        </p:spPr>
        <p:txBody>
          <a:bodyPr/>
          <a:lstStyle/>
          <a:p>
            <a:r>
              <a:rPr lang="en-SG" dirty="0"/>
              <a:t>Overall, GRU performed better than the SimpleRNN, but LSTM by itself did perform worse than SimpleRNN</a:t>
            </a:r>
          </a:p>
          <a:p>
            <a:r>
              <a:rPr lang="en-SG" dirty="0"/>
              <a:t>However, using Bidirectional GRU / LSTM does help the model improve </a:t>
            </a:r>
          </a:p>
          <a:p>
            <a:r>
              <a:rPr lang="en-SG" dirty="0"/>
              <a:t>Although most of our model’s accuracy were not as high(around 75% range), we shouldn’t solely look at accuracy metrics in the case of text generation, as it does not cover the fluency, coherence and relevance to the input or context</a:t>
            </a:r>
          </a:p>
          <a:p>
            <a:r>
              <a:rPr lang="en-SG" dirty="0"/>
              <a:t>However, we could probably increase our model’s performance if we had performed some text augmentation</a:t>
            </a:r>
          </a:p>
          <a:p>
            <a:r>
              <a:rPr lang="en-SG" dirty="0"/>
              <a:t>It can be quite challenging to evaluate the model’s “creativity” using a metric, and usually, human evaluation works better</a:t>
            </a:r>
          </a:p>
          <a:p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427382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E2966-E434-4822-DE97-532BE9405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5C8262-B02E-FFBC-333D-8D3A47881C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49729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C5FD256-16F2-0057-2BD3-0972EDFA3292}"/>
              </a:ext>
            </a:extLst>
          </p:cNvPr>
          <p:cNvSpPr txBox="1"/>
          <p:nvPr/>
        </p:nvSpPr>
        <p:spPr>
          <a:xfrm>
            <a:off x="1875453" y="2476219"/>
            <a:ext cx="84410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400" dirty="0"/>
              <a:t>1. Build a next word predictor given a sequence of words</a:t>
            </a:r>
          </a:p>
          <a:p>
            <a:pPr algn="ctr"/>
            <a:r>
              <a:rPr lang="en-SG" sz="2400" dirty="0"/>
              <a:t>2. Predict next 10 words for each given input of words</a:t>
            </a:r>
          </a:p>
          <a:p>
            <a:pPr algn="ctr"/>
            <a:r>
              <a:rPr lang="en-SG" sz="2400" dirty="0"/>
              <a:t>3. Find ways to evaluate generated sequence of words </a:t>
            </a:r>
          </a:p>
          <a:p>
            <a:pPr algn="ctr"/>
            <a:endParaRPr lang="en-SG" sz="2400" dirty="0"/>
          </a:p>
          <a:p>
            <a:pPr algn="ctr"/>
            <a:endParaRPr lang="en-SG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97736-24E3-77CE-895F-B07A5E1F17C0}"/>
              </a:ext>
            </a:extLst>
          </p:cNvPr>
          <p:cNvSpPr txBox="1"/>
          <p:nvPr/>
        </p:nvSpPr>
        <p:spPr>
          <a:xfrm>
            <a:off x="1875453" y="1337446"/>
            <a:ext cx="844109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4400" b="1" dirty="0">
                <a:latin typeface="+mj-lt"/>
              </a:rPr>
              <a:t>TASK</a:t>
            </a:r>
          </a:p>
          <a:p>
            <a:pPr algn="ctr"/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743016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Overview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F836B-665F-C27A-D277-7A8EBB927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Data Loading + EDA </a:t>
            </a:r>
          </a:p>
          <a:p>
            <a:r>
              <a:rPr lang="en-SG" dirty="0"/>
              <a:t>Preprocessing (Tokenization, Input Output Pairs )</a:t>
            </a:r>
          </a:p>
          <a:p>
            <a:r>
              <a:rPr lang="en-SG" dirty="0"/>
              <a:t>Modelling (SimpleRNN , GRU , LSTM ,etc.)</a:t>
            </a:r>
          </a:p>
          <a:p>
            <a:r>
              <a:rPr lang="en-SG" dirty="0"/>
              <a:t>Evaluation (Accuracy , METEOR , Perplexity , Readability) </a:t>
            </a:r>
          </a:p>
          <a:p>
            <a:r>
              <a:rPr lang="en-SG" dirty="0"/>
              <a:t>Improving on Models (Bi-LSTM &amp; Bi-GRU)</a:t>
            </a:r>
          </a:p>
          <a:p>
            <a:r>
              <a:rPr lang="en-SG" dirty="0"/>
              <a:t>Conclusions</a:t>
            </a:r>
          </a:p>
          <a:p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18F78-027C-614C-5F12-911C6A5E1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Evaluation methods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FD6583-097A-F122-F107-326F02BB11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7628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44420"/>
          </a:xfrm>
        </p:spPr>
        <p:txBody>
          <a:bodyPr>
            <a:normAutofit/>
          </a:bodyPr>
          <a:lstStyle/>
          <a:p>
            <a:r>
              <a:rPr lang="en-US" dirty="0"/>
              <a:t>Evaluation Methods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F836B-665F-C27A-D277-7A8EBB927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SG" b="1" dirty="0"/>
              <a:t>Model Accuracy </a:t>
            </a:r>
            <a:r>
              <a:rPr lang="en-SG" dirty="0"/>
              <a:t>(Train and Validation)</a:t>
            </a:r>
            <a:r>
              <a:rPr lang="en-SG" b="1" dirty="0"/>
              <a:t>:  </a:t>
            </a:r>
            <a:r>
              <a:rPr lang="en-SG" dirty="0"/>
              <a:t>As we are performing sequence generation, we should try to complement accuracy with other metrics, as generated text may not necessarily be classified into predefined categories </a:t>
            </a:r>
          </a:p>
          <a:p>
            <a:r>
              <a:rPr lang="en-SG" b="1" dirty="0"/>
              <a:t>METEOR Score</a:t>
            </a:r>
            <a:r>
              <a:rPr lang="en-SG" dirty="0"/>
              <a:t>: </a:t>
            </a:r>
            <a:r>
              <a:rPr lang="en-US" dirty="0"/>
              <a:t>considers precision, recall, stemming, synonymy, and word order, more on </a:t>
            </a:r>
            <a:r>
              <a:rPr lang="en-US" b="1" dirty="0"/>
              <a:t>Quality of generated text</a:t>
            </a:r>
            <a:r>
              <a:rPr lang="en-US" dirty="0"/>
              <a:t>, higher the better </a:t>
            </a:r>
          </a:p>
          <a:p>
            <a:r>
              <a:rPr lang="en-US" b="1" dirty="0"/>
              <a:t>Perplexity</a:t>
            </a:r>
            <a:r>
              <a:rPr lang="en-US" dirty="0"/>
              <a:t> : Helps evaluate the </a:t>
            </a:r>
            <a:r>
              <a:rPr lang="en-US" b="1" dirty="0"/>
              <a:t>fluency and coherence </a:t>
            </a:r>
            <a:r>
              <a:rPr lang="en-US" dirty="0"/>
              <a:t>of generated sequences, the </a:t>
            </a:r>
            <a:r>
              <a:rPr lang="en-US" b="1" dirty="0"/>
              <a:t>lower the score the better</a:t>
            </a:r>
          </a:p>
          <a:p>
            <a:r>
              <a:rPr lang="en-US" b="1" dirty="0"/>
              <a:t>Readability</a:t>
            </a:r>
            <a:r>
              <a:rPr lang="en-US" dirty="0"/>
              <a:t> (Flesch Score): Assesses the </a:t>
            </a:r>
            <a:r>
              <a:rPr lang="en-US" b="1" dirty="0"/>
              <a:t>ease</a:t>
            </a:r>
            <a:r>
              <a:rPr lang="en-US" dirty="0"/>
              <a:t> with which a text can be </a:t>
            </a:r>
            <a:r>
              <a:rPr lang="en-US" b="1" dirty="0"/>
              <a:t>read</a:t>
            </a:r>
            <a:r>
              <a:rPr lang="en-US" dirty="0"/>
              <a:t> and understood</a:t>
            </a:r>
          </a:p>
          <a:p>
            <a:r>
              <a:rPr lang="en-US" b="1" dirty="0"/>
              <a:t>Human Evaluation: </a:t>
            </a:r>
            <a:r>
              <a:rPr lang="en-US" dirty="0"/>
              <a:t>Creativity and appropriateness are challenging to be measured purely on metrics</a:t>
            </a:r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607797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8560"/>
            <a:ext cx="9601200" cy="844420"/>
          </a:xfrm>
        </p:spPr>
        <p:txBody>
          <a:bodyPr>
            <a:normAutofit/>
          </a:bodyPr>
          <a:lstStyle/>
          <a:p>
            <a:r>
              <a:rPr lang="en-US" dirty="0"/>
              <a:t>Function: </a:t>
            </a:r>
            <a:r>
              <a:rPr lang="en-US" dirty="0" err="1"/>
              <a:t>predict_next_N_words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F836B-665F-C27A-D277-7A8EBB927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90262"/>
            <a:ext cx="9601200" cy="4982546"/>
          </a:xfrm>
        </p:spPr>
        <p:txBody>
          <a:bodyPr/>
          <a:lstStyle/>
          <a:p>
            <a:r>
              <a:rPr lang="en-US" dirty="0"/>
              <a:t>This function generates a sequence of words given an initial input text using a trained RNN .</a:t>
            </a:r>
          </a:p>
          <a:p>
            <a:r>
              <a:rPr lang="en-SG" dirty="0"/>
              <a:t>Input Parameters:</a:t>
            </a:r>
          </a:p>
          <a:p>
            <a:pPr lvl="1"/>
            <a:r>
              <a:rPr lang="en-SG" dirty="0"/>
              <a:t>model: Trained RNN model.</a:t>
            </a:r>
          </a:p>
          <a:p>
            <a:pPr lvl="1"/>
            <a:r>
              <a:rPr lang="en-SG" dirty="0" err="1"/>
              <a:t>input_text</a:t>
            </a:r>
            <a:r>
              <a:rPr lang="en-SG" dirty="0"/>
              <a:t>: Initial text for generating the sequence (seed texts in this case).</a:t>
            </a:r>
          </a:p>
          <a:p>
            <a:pPr lvl="1"/>
            <a:r>
              <a:rPr lang="en-SG" dirty="0"/>
              <a:t>N_words: Number of words to generate (default: 10).</a:t>
            </a:r>
          </a:p>
          <a:p>
            <a:pPr lvl="1"/>
            <a:r>
              <a:rPr lang="en-SG" dirty="0"/>
              <a:t>input_length: Maximum sequence length (default: max_sequence_len-1).</a:t>
            </a:r>
          </a:p>
          <a:p>
            <a:pPr lvl="1"/>
            <a:r>
              <a:rPr lang="en-SG" dirty="0"/>
              <a:t>temperature: Controls randomness in the output (default: 1.0)</a:t>
            </a:r>
          </a:p>
          <a:p>
            <a:pPr marL="530352" lvl="1" indent="0">
              <a:buNone/>
            </a:pPr>
            <a:endParaRPr lang="en-SG" dirty="0"/>
          </a:p>
          <a:p>
            <a:pPr marL="530352" lvl="1" indent="0">
              <a:buNone/>
            </a:pPr>
            <a:r>
              <a:rPr lang="en-SG" i="0" dirty="0"/>
              <a:t>The temperature parameter allows for more “creative” generated texts by setting it &gt;1.0 while also getting “precise” texts &lt;1.0</a:t>
            </a:r>
            <a:endParaRPr lang="en-SG" dirty="0"/>
          </a:p>
          <a:p>
            <a:pPr marL="530352" lvl="1" indent="0">
              <a:buNone/>
            </a:pPr>
            <a:endParaRPr lang="en-SG" dirty="0"/>
          </a:p>
          <a:p>
            <a:pPr marL="530352" lvl="1" indent="0">
              <a:buNone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890949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18F78-027C-614C-5F12-911C6A5E1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Data Loading &amp; </a:t>
            </a:r>
            <a:r>
              <a:rPr lang="en-SG" dirty="0" err="1"/>
              <a:t>eda</a:t>
            </a:r>
            <a:endParaRPr lang="en-S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FD6583-097A-F122-F107-326F02BB11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02016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5AB8E-523F-E311-8B4F-BEFFD82E0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48" y="313011"/>
            <a:ext cx="5475374" cy="1485900"/>
          </a:xfrm>
        </p:spPr>
        <p:txBody>
          <a:bodyPr>
            <a:normAutofit/>
          </a:bodyPr>
          <a:lstStyle/>
          <a:p>
            <a:r>
              <a:rPr lang="en-SG" dirty="0"/>
              <a:t>Data Loading &amp; 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739D9-DC75-0A45-69E8-9DCC5A737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0649" y="2052734"/>
            <a:ext cx="5318062" cy="3670865"/>
          </a:xfrm>
        </p:spPr>
        <p:txBody>
          <a:bodyPr>
            <a:normAutofit/>
          </a:bodyPr>
          <a:lstStyle/>
          <a:p>
            <a:r>
              <a:rPr lang="en-SG" dirty="0"/>
              <a:t>Our data contains 1000 quotes of 10 different ‘themes’ , each having 100 quotes per theme</a:t>
            </a:r>
          </a:p>
          <a:p>
            <a:r>
              <a:rPr lang="en-SG" dirty="0"/>
              <a:t>Most quotes fall under 20 words, as seen from the distribution plot, while the maximum word count for a quote is 35</a:t>
            </a:r>
          </a:p>
          <a:p>
            <a:r>
              <a:rPr lang="en-SG" dirty="0"/>
              <a:t>Most common words includes “the” , “of” and “your” 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DD24FE-DAD4-3504-B811-9C1B04457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023" y="3484253"/>
            <a:ext cx="4688664" cy="24220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85AB53-0DAE-FDEB-C0E9-0327444EA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6022" y="1134401"/>
            <a:ext cx="4688665" cy="206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176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18F78-027C-614C-5F12-911C6A5E1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Preprocessing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FD6583-097A-F122-F107-326F02BB11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0050041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256</TotalTime>
  <Words>1172</Words>
  <Application>Microsoft Office PowerPoint</Application>
  <PresentationFormat>Widescreen</PresentationFormat>
  <Paragraphs>99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Söhne</vt:lpstr>
      <vt:lpstr>Arial</vt:lpstr>
      <vt:lpstr>Calibri</vt:lpstr>
      <vt:lpstr>Franklin Gothic Book</vt:lpstr>
      <vt:lpstr>Crop</vt:lpstr>
      <vt:lpstr>RNN:  Next word prediction</vt:lpstr>
      <vt:lpstr>PowerPoint Presentation</vt:lpstr>
      <vt:lpstr>Overview </vt:lpstr>
      <vt:lpstr>Evaluation methods</vt:lpstr>
      <vt:lpstr>Evaluation Methods </vt:lpstr>
      <vt:lpstr>Function: predict_next_N_words</vt:lpstr>
      <vt:lpstr>Data Loading &amp; eda</vt:lpstr>
      <vt:lpstr>Data Loading &amp; EDA</vt:lpstr>
      <vt:lpstr>Preprocessing</vt:lpstr>
      <vt:lpstr>Tokenization &amp; Input Output Pairs</vt:lpstr>
      <vt:lpstr>Modelling</vt:lpstr>
      <vt:lpstr>SimpleRNN</vt:lpstr>
      <vt:lpstr>Perplexity of SimpleRNN</vt:lpstr>
      <vt:lpstr>Model improvements</vt:lpstr>
      <vt:lpstr>Bi-GRU </vt:lpstr>
      <vt:lpstr>Perplexity of Bi-GRU</vt:lpstr>
      <vt:lpstr>Conclusions</vt:lpstr>
      <vt:lpstr>Conclusions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RNN:  Next word prediction</dc:title>
  <dc:creator>WILFRED DJUMIN</dc:creator>
  <cp:lastModifiedBy>WILFRED DJUMIN</cp:lastModifiedBy>
  <cp:revision>4</cp:revision>
  <dcterms:created xsi:type="dcterms:W3CDTF">2023-11-26T19:12:35Z</dcterms:created>
  <dcterms:modified xsi:type="dcterms:W3CDTF">2023-11-28T04:24:56Z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